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grj6V2oXojvxD6uEU/YFFc23r6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8790FD-F7BC-40A0-9EFB-510479CAC6AF}">
  <a:tblStyle styleId="{298790FD-F7BC-40A0-9EFB-510479CAC6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E9AD4A9-BE96-4BF8-B389-699911B39D0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Intro should take 30 seconds</a:t>
            </a:r>
            <a:endParaRPr/>
          </a:p>
        </p:txBody>
      </p:sp>
      <p:sp>
        <p:nvSpPr>
          <p:cNvPr id="56" name="Google Shape;5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e1a537fa9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45 seconds</a:t>
            </a:r>
            <a:endParaRPr/>
          </a:p>
        </p:txBody>
      </p:sp>
      <p:sp>
        <p:nvSpPr>
          <p:cNvPr id="124" name="Google Shape;124;g32e1a537fa9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e1a537fa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45 seconds</a:t>
            </a:r>
            <a:endParaRPr/>
          </a:p>
        </p:txBody>
      </p:sp>
      <p:sp>
        <p:nvSpPr>
          <p:cNvPr id="132" name="Google Shape;132;g32e1a537fa9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30 seconds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100"/>
              <a:buFont typeface="Arial"/>
              <a:buNone/>
            </a:pPr>
            <a:r>
              <a:rPr lang="en-US"/>
              <a:t>Most parts orders for 404 should be placed very soon.  </a:t>
            </a:r>
            <a:endParaRPr/>
          </a:p>
          <a:p>
            <a:pPr indent="0" lvl="0" marL="0" rtl="0" algn="l">
              <a:spcBef>
                <a:spcPts val="0"/>
              </a:spcBef>
              <a:spcAft>
                <a:spcPts val="0"/>
              </a:spcAft>
              <a:buClr>
                <a:schemeClr val="dk1"/>
              </a:buClr>
              <a:buSzPts val="1100"/>
              <a:buFont typeface="Arial"/>
              <a:buNone/>
            </a:pPr>
            <a:r>
              <a:rPr lang="en-US"/>
              <a:t>Provide summary of what is ordered but not received and what remains to be ordered.  </a:t>
            </a:r>
            <a:endParaRPr/>
          </a:p>
          <a:p>
            <a:pPr indent="0" lvl="0" marL="0" rtl="0" algn="l">
              <a:spcBef>
                <a:spcPts val="0"/>
              </a:spcBef>
              <a:spcAft>
                <a:spcPts val="0"/>
              </a:spcAft>
              <a:buClr>
                <a:schemeClr val="dk1"/>
              </a:buClr>
              <a:buSzPts val="1100"/>
              <a:buFont typeface="Arial"/>
              <a:buNone/>
            </a:pPr>
            <a:r>
              <a:rPr lang="en-US"/>
              <a:t>When do you expect to have all parts?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45 seconds: </a:t>
            </a:r>
            <a:r>
              <a:rPr lang="en-US">
                <a:latin typeface="Times New Roman"/>
                <a:ea typeface="Times New Roman"/>
                <a:cs typeface="Times New Roman"/>
                <a:sym typeface="Times New Roman"/>
              </a:rPr>
              <a:t>404 plan: </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Continue porting </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Test sensorless on new board/ driver </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Implement then test: </a:t>
            </a:r>
            <a:endParaRPr>
              <a:latin typeface="Times New Roman"/>
              <a:ea typeface="Times New Roman"/>
              <a:cs typeface="Times New Roman"/>
              <a:sym typeface="Times New Roman"/>
            </a:endParaRPr>
          </a:p>
          <a:p>
            <a:pPr indent="-304800" lvl="0" marL="9144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16 bit ADC res</a:t>
            </a:r>
            <a:endParaRPr>
              <a:latin typeface="Times New Roman"/>
              <a:ea typeface="Times New Roman"/>
              <a:cs typeface="Times New Roman"/>
              <a:sym typeface="Times New Roman"/>
            </a:endParaRPr>
          </a:p>
          <a:p>
            <a:pPr indent="-304800" lvl="0" marL="9144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12 &amp; 16 bit support </a:t>
            </a:r>
            <a:endParaRPr>
              <a:latin typeface="Times New Roman"/>
              <a:ea typeface="Times New Roman"/>
              <a:cs typeface="Times New Roman"/>
              <a:sym typeface="Times New Roman"/>
            </a:endParaRPr>
          </a:p>
          <a:p>
            <a:pPr indent="-304800" lvl="0" marL="9144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64 bit Floating point </a:t>
            </a:r>
            <a:endParaRPr>
              <a:latin typeface="Times New Roman"/>
              <a:ea typeface="Times New Roman"/>
              <a:cs typeface="Times New Roman"/>
              <a:sym typeface="Times New Roman"/>
            </a:endParaRPr>
          </a:p>
          <a:p>
            <a:pPr indent="-304800" lvl="0" marL="9144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32 bit Floating point </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Compare performance</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Sysconfig support  </a:t>
            </a:r>
            <a:endParaRPr>
              <a:latin typeface="Times New Roman"/>
              <a:ea typeface="Times New Roman"/>
              <a:cs typeface="Times New Roman"/>
              <a:sym typeface="Times New Roman"/>
            </a:endParaRPr>
          </a:p>
          <a:p>
            <a:pPr indent="-304800" lvl="0" marL="457200" rtl="0" algn="l">
              <a:lnSpc>
                <a:spcPct val="117647"/>
              </a:lnSpc>
              <a:spcBef>
                <a:spcPts val="0"/>
              </a:spcBef>
              <a:spcAft>
                <a:spcPts val="0"/>
              </a:spcAft>
              <a:buClr>
                <a:schemeClr val="dk1"/>
              </a:buClr>
              <a:buSzPts val="1200"/>
              <a:buFont typeface="Times New Roman"/>
              <a:buChar char="-"/>
            </a:pPr>
            <a:r>
              <a:rPr lang="en-US">
                <a:latin typeface="Times New Roman"/>
                <a:ea typeface="Times New Roman"/>
                <a:cs typeface="Times New Roman"/>
                <a:sym typeface="Times New Roman"/>
              </a:rPr>
              <a:t>Test oversampling </a:t>
            </a:r>
            <a:endParaRPr>
              <a:latin typeface="Times New Roman"/>
              <a:ea typeface="Times New Roman"/>
              <a:cs typeface="Times New Roman"/>
              <a:sym typeface="Times New Roman"/>
            </a:endParaRPr>
          </a:p>
          <a:p>
            <a:pPr indent="0" lvl="0" marL="0" rtl="0" algn="l">
              <a:lnSpc>
                <a:spcPct val="117647"/>
              </a:lnSpc>
              <a:spcBef>
                <a:spcPts val="30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spcBef>
                <a:spcPts val="300"/>
              </a:spcBef>
              <a:spcAft>
                <a:spcPts val="0"/>
              </a:spcAft>
              <a:buClr>
                <a:schemeClr val="dk1"/>
              </a:buClr>
              <a:buSzPts val="12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30 seconds</a:t>
            </a:r>
            <a:endParaRPr/>
          </a:p>
        </p:txBody>
      </p:sp>
      <p:sp>
        <p:nvSpPr>
          <p:cNvPr id="63" name="Google Shape;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e1a537fa9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e1a537fa9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Texas Instruments has a developed sensorless control solution for an older launch pad and driver board. we were tasked with porting that solution over to a new MCU and driver along with adding some new specs and comparing performance.</a:t>
            </a:r>
            <a:endParaRPr/>
          </a:p>
        </p:txBody>
      </p:sp>
      <p:sp>
        <p:nvSpPr>
          <p:cNvPr id="72" name="Google Shape;72;g32e1a537fa9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269442d820_2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9" name="Google Shape;79;g3269442d820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g3269442d820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269442d820_3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269442d820_3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45 seconds</a:t>
            </a:r>
            <a:endParaRPr/>
          </a:p>
          <a:p>
            <a:pPr indent="0" lvl="0" marL="0" rtl="0" algn="l">
              <a:spcBef>
                <a:spcPts val="0"/>
              </a:spcBef>
              <a:spcAft>
                <a:spcPts val="0"/>
              </a:spcAft>
              <a:buClr>
                <a:schemeClr val="dk1"/>
              </a:buClr>
              <a:buSzPts val="1100"/>
              <a:buFont typeface="Arial"/>
              <a:buNone/>
            </a:pPr>
            <a:r>
              <a:rPr lang="en-US"/>
              <a:t>Bullets on changes due to team membership changes  -- describe how subsystem assignments, roles, project will change to accommodate team changes</a:t>
            </a:r>
            <a:endParaRPr/>
          </a:p>
          <a:p>
            <a:pPr indent="0" lvl="0" marL="0" rtl="0" algn="l">
              <a:spcBef>
                <a:spcPts val="0"/>
              </a:spcBef>
              <a:spcAft>
                <a:spcPts val="0"/>
              </a:spcAft>
              <a:buClr>
                <a:schemeClr val="dk1"/>
              </a:buClr>
              <a:buSzPts val="1100"/>
              <a:buFont typeface="Arial"/>
              <a:buNone/>
            </a:pPr>
            <a:r>
              <a:rPr lang="en-US"/>
              <a:t>Bullets on MAJOR changes in project direction due to learning from 403.  If stuff didn’t work out now is the time to redirect</a:t>
            </a:r>
            <a:endParaRPr/>
          </a:p>
        </p:txBody>
      </p:sp>
      <p:sp>
        <p:nvSpPr>
          <p:cNvPr id="95" name="Google Shape;9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30 seconds</a:t>
            </a:r>
            <a:endParaRPr/>
          </a:p>
          <a:p>
            <a:pPr indent="0" lvl="0" marL="0" rtl="0" algn="l">
              <a:spcBef>
                <a:spcPts val="0"/>
              </a:spcBef>
              <a:spcAft>
                <a:spcPts val="0"/>
              </a:spcAft>
              <a:buClr>
                <a:schemeClr val="dk1"/>
              </a:buClr>
              <a:buSzPts val="1100"/>
              <a:buFont typeface="Arial"/>
              <a:buNone/>
            </a:pPr>
            <a:r>
              <a:rPr lang="en-US"/>
              <a:t>-- Save discussion for subsystem update</a:t>
            </a:r>
            <a:endParaRPr/>
          </a:p>
          <a:p>
            <a:pPr indent="0" lvl="0" marL="0" rtl="0" algn="l">
              <a:spcBef>
                <a:spcPts val="0"/>
              </a:spcBef>
              <a:spcAft>
                <a:spcPts val="0"/>
              </a:spcAft>
              <a:buClr>
                <a:schemeClr val="dk1"/>
              </a:buClr>
              <a:buSzPts val="1100"/>
              <a:buFont typeface="Arial"/>
              <a:buNone/>
            </a:pPr>
            <a:r>
              <a:rPr lang="en-US"/>
              <a:t>-- Save detail for execution plan &amp; validation plan status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101" name="Google Shape;10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45 seconds</a:t>
            </a:r>
            <a:endParaRPr/>
          </a:p>
        </p:txBody>
      </p:sp>
      <p:sp>
        <p:nvSpPr>
          <p:cNvPr id="107" name="Google Shape;10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69442d820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45 seconds</a:t>
            </a:r>
            <a:endParaRPr/>
          </a:p>
        </p:txBody>
      </p:sp>
      <p:sp>
        <p:nvSpPr>
          <p:cNvPr id="116" name="Google Shape;116;g3269442d820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3"/>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p:nvPr>
            <p:ph idx="2" type="pic"/>
          </p:nvPr>
        </p:nvSpPr>
        <p:spPr>
          <a:xfrm>
            <a:off x="3200400" y="1196430"/>
            <a:ext cx="5486400" cy="4850287"/>
          </a:xfrm>
          <a:prstGeom prst="rect">
            <a:avLst/>
          </a:prstGeom>
          <a:noFill/>
          <a:ln>
            <a:noFill/>
          </a:ln>
        </p:spPr>
      </p:sp>
      <p:sp>
        <p:nvSpPr>
          <p:cNvPr id="50" name="Google Shape;50;p17"/>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1: ADC Resolution vs. Sensorless Motor Control Performance</a:t>
            </a:r>
            <a:endParaRPr/>
          </a:p>
          <a:p>
            <a:pPr indent="0" lvl="0" marL="0" rtl="0" algn="r">
              <a:lnSpc>
                <a:spcPct val="100000"/>
              </a:lnSpc>
              <a:spcBef>
                <a:spcPts val="0"/>
              </a:spcBef>
              <a:spcAft>
                <a:spcPts val="0"/>
              </a:spcAft>
              <a:buClr>
                <a:schemeClr val="lt1"/>
              </a:buClr>
              <a:buSzPct val="162932"/>
              <a:buFont typeface="Arial"/>
              <a:buNone/>
            </a:pPr>
            <a:r>
              <a:rPr lang="en-US"/>
              <a:t>Bi-Weekly Update 1</a:t>
            </a:r>
            <a:br>
              <a:rPr lang="en-US"/>
            </a:br>
            <a:r>
              <a:rPr lang="en-US" sz="2455"/>
              <a:t>Cristian Ornelas, Tyler Hawkins, Tamara Basfar, John King</a:t>
            </a:r>
            <a:br>
              <a:rPr lang="en-US" sz="2455"/>
            </a:br>
            <a:r>
              <a:rPr lang="en-US" sz="2455"/>
              <a:t>Sponsor: Kevin Allen (Texas Instruments)</a:t>
            </a:r>
            <a:br>
              <a:rPr lang="en-US" sz="2455"/>
            </a:br>
            <a:r>
              <a:rPr lang="en-US" sz="2455"/>
              <a:t>TA: Fahrettin Ay</a:t>
            </a:r>
            <a:br>
              <a:rPr lang="en-US" sz="2455"/>
            </a:br>
            <a:endParaRPr sz="2455"/>
          </a:p>
        </p:txBody>
      </p:sp>
      <p:pic>
        <p:nvPicPr>
          <p:cNvPr descr="DLCOE_logo_HWHT.png" id="59" name="Google Shape;59;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60" name="Google Shape;60;p1"/>
          <p:cNvPicPr preferRelativeResize="0"/>
          <p:nvPr/>
        </p:nvPicPr>
        <p:blipFill>
          <a:blip r:embed="rId4">
            <a:alphaModFix/>
          </a:blip>
          <a:stretch>
            <a:fillRect/>
          </a:stretch>
        </p:blipFill>
        <p:spPr>
          <a:xfrm rot="-1263568">
            <a:off x="-1132850" y="77925"/>
            <a:ext cx="6440051" cy="362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2e1a537fa9_1_1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Analog-To-</a:t>
            </a:r>
            <a:r>
              <a:rPr lang="en-US"/>
              <a:t>Digital Converter</a:t>
            </a:r>
            <a:r>
              <a:rPr lang="en-US"/>
              <a:t>  </a:t>
            </a:r>
            <a:endParaRPr/>
          </a:p>
          <a:p>
            <a:pPr indent="0" lvl="0" marL="0" rtl="0" algn="ctr">
              <a:lnSpc>
                <a:spcPct val="115000"/>
              </a:lnSpc>
              <a:spcBef>
                <a:spcPts val="0"/>
              </a:spcBef>
              <a:spcAft>
                <a:spcPts val="0"/>
              </a:spcAft>
              <a:buClr>
                <a:schemeClr val="dk1"/>
              </a:buClr>
              <a:buSzPts val="990"/>
              <a:buFont typeface="Arial"/>
              <a:buNone/>
            </a:pPr>
            <a:r>
              <a:rPr lang="en-US" sz="1720"/>
              <a:t>Cristian</a:t>
            </a:r>
            <a:endParaRPr sz="2980"/>
          </a:p>
        </p:txBody>
      </p:sp>
      <p:graphicFrame>
        <p:nvGraphicFramePr>
          <p:cNvPr id="127" name="Google Shape;127;g32e1a537fa9_1_16"/>
          <p:cNvGraphicFramePr/>
          <p:nvPr/>
        </p:nvGraphicFramePr>
        <p:xfrm>
          <a:off x="685800" y="1952075"/>
          <a:ext cx="3000000" cy="3000000"/>
        </p:xfrm>
        <a:graphic>
          <a:graphicData uri="http://schemas.openxmlformats.org/drawingml/2006/table">
            <a:tbl>
              <a:tblPr>
                <a:noFill/>
                <a:tableStyleId>{2E9AD4A9-BE96-4BF8-B389-699911B39D04}</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6</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The ADC functions properly</a:t>
                      </a:r>
                      <a:endParaRPr sz="1800"/>
                    </a:p>
                    <a:p>
                      <a:pPr indent="-342900" lvl="0" marL="457200" marR="0" rtl="0" algn="l">
                        <a:spcBef>
                          <a:spcPts val="0"/>
                        </a:spcBef>
                        <a:spcAft>
                          <a:spcPts val="0"/>
                        </a:spcAft>
                        <a:buSzPts val="1800"/>
                        <a:buChar char="●"/>
                      </a:pPr>
                      <a:r>
                        <a:rPr lang="en-US" sz="1800"/>
                        <a:t>There are no compiling errors when ran again</a:t>
                      </a:r>
                      <a:endParaRPr sz="1800"/>
                    </a:p>
                    <a:p>
                      <a:pPr indent="0" lvl="0" marL="0" marR="0" rtl="0" algn="l">
                        <a:spcBef>
                          <a:spcPts val="0"/>
                        </a:spcBef>
                        <a:spcAft>
                          <a:spcPts val="0"/>
                        </a:spcAft>
                        <a:buClr>
                          <a:schemeClr val="dk1"/>
                        </a:buClr>
                        <a:buSzPts val="1800"/>
                        <a:buFont typeface="Arial"/>
                        <a:buNone/>
                      </a:pPr>
                      <a:r>
                        <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Char char="●"/>
                      </a:pPr>
                      <a:r>
                        <a:rPr lang="en-US" sz="1800">
                          <a:solidFill>
                            <a:schemeClr val="dk1"/>
                          </a:solidFill>
                        </a:rPr>
                        <a:t>debug the ADC section of the ported solution and validate it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28" name="Google Shape;128;g32e1a537fa9_1_16"/>
          <p:cNvPicPr preferRelativeResize="0"/>
          <p:nvPr/>
        </p:nvPicPr>
        <p:blipFill>
          <a:blip r:embed="rId3">
            <a:alphaModFix/>
          </a:blip>
          <a:stretch>
            <a:fillRect/>
          </a:stretch>
        </p:blipFill>
        <p:spPr>
          <a:xfrm>
            <a:off x="323425" y="4891602"/>
            <a:ext cx="4124745" cy="1268650"/>
          </a:xfrm>
          <a:prstGeom prst="rect">
            <a:avLst/>
          </a:prstGeom>
          <a:noFill/>
          <a:ln>
            <a:noFill/>
          </a:ln>
        </p:spPr>
      </p:pic>
      <p:pic>
        <p:nvPicPr>
          <p:cNvPr id="129" name="Google Shape;129;g32e1a537fa9_1_16"/>
          <p:cNvPicPr preferRelativeResize="0"/>
          <p:nvPr/>
        </p:nvPicPr>
        <p:blipFill>
          <a:blip r:embed="rId4">
            <a:alphaModFix/>
          </a:blip>
          <a:stretch>
            <a:fillRect/>
          </a:stretch>
        </p:blipFill>
        <p:spPr>
          <a:xfrm>
            <a:off x="4499500" y="4891600"/>
            <a:ext cx="4584950" cy="126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2e1a537fa9_2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Stator Position Estimator  </a:t>
            </a:r>
            <a:endParaRPr/>
          </a:p>
          <a:p>
            <a:pPr indent="0" lvl="0" marL="0" rtl="0" algn="ctr">
              <a:lnSpc>
                <a:spcPct val="115000"/>
              </a:lnSpc>
              <a:spcBef>
                <a:spcPts val="0"/>
              </a:spcBef>
              <a:spcAft>
                <a:spcPts val="0"/>
              </a:spcAft>
              <a:buClr>
                <a:schemeClr val="dk1"/>
              </a:buClr>
              <a:buSzPts val="990"/>
              <a:buFont typeface="Arial"/>
              <a:buNone/>
            </a:pPr>
            <a:r>
              <a:rPr lang="en-US" sz="1720"/>
              <a:t>Case King</a:t>
            </a:r>
            <a:endParaRPr sz="2980"/>
          </a:p>
        </p:txBody>
      </p:sp>
      <p:graphicFrame>
        <p:nvGraphicFramePr>
          <p:cNvPr id="135" name="Google Shape;135;g32e1a537fa9_2_0"/>
          <p:cNvGraphicFramePr/>
          <p:nvPr/>
        </p:nvGraphicFramePr>
        <p:xfrm>
          <a:off x="685800" y="1952075"/>
          <a:ext cx="3000000" cy="3000000"/>
        </p:xfrm>
        <a:graphic>
          <a:graphicData uri="http://schemas.openxmlformats.org/drawingml/2006/table">
            <a:tbl>
              <a:tblPr>
                <a:noFill/>
                <a:tableStyleId>{2E9AD4A9-BE96-4BF8-B389-699911B39D04}</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6</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Understanding of the ported estimator code has been achieved.</a:t>
                      </a:r>
                      <a:endParaRPr sz="1800"/>
                    </a:p>
                    <a:p>
                      <a:pPr indent="-342900" lvl="0" marL="457200" marR="0" rtl="0" algn="l">
                        <a:spcBef>
                          <a:spcPts val="0"/>
                        </a:spcBef>
                        <a:spcAft>
                          <a:spcPts val="0"/>
                        </a:spcAft>
                        <a:buSzPts val="1800"/>
                        <a:buChar char="●"/>
                      </a:pPr>
                      <a:r>
                        <a:rPr lang="en-US" sz="1800"/>
                        <a:t>The previous Estimator code functions without issue.</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Char char="●"/>
                      </a:pPr>
                      <a:r>
                        <a:rPr lang="en-US" sz="1800">
                          <a:solidFill>
                            <a:schemeClr val="dk1"/>
                          </a:solidFill>
                        </a:rPr>
                        <a:t>debug the Estimator section of the ported solution and validate it.</a:t>
                      </a:r>
                      <a:endParaRPr sz="1800">
                        <a:solidFill>
                          <a:schemeClr val="dk1"/>
                        </a:solidFill>
                      </a:endParaRPr>
                    </a:p>
                    <a:p>
                      <a:pPr indent="0" lvl="0" marL="0" rtl="0" algn="l">
                        <a:spcBef>
                          <a:spcPts val="0"/>
                        </a:spcBef>
                        <a:spcAft>
                          <a:spcPts val="0"/>
                        </a:spcAft>
                        <a:buNone/>
                      </a:pPr>
                      <a:r>
                        <a:t/>
                      </a:r>
                      <a:endParaRPr sz="1800">
                        <a:solidFill>
                          <a:schemeClr val="dk1"/>
                        </a:solidFill>
                      </a:endParaRPr>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36" name="Google Shape;136;g32e1a537fa9_2_0"/>
          <p:cNvPicPr preferRelativeResize="0"/>
          <p:nvPr/>
        </p:nvPicPr>
        <p:blipFill>
          <a:blip r:embed="rId3">
            <a:alphaModFix/>
          </a:blip>
          <a:stretch>
            <a:fillRect/>
          </a:stretch>
        </p:blipFill>
        <p:spPr>
          <a:xfrm>
            <a:off x="1021125" y="4449200"/>
            <a:ext cx="2505821" cy="2223425"/>
          </a:xfrm>
          <a:prstGeom prst="rect">
            <a:avLst/>
          </a:prstGeom>
          <a:noFill/>
          <a:ln>
            <a:noFill/>
          </a:ln>
        </p:spPr>
      </p:pic>
      <p:pic>
        <p:nvPicPr>
          <p:cNvPr id="137" name="Google Shape;137;g32e1a537fa9_2_0"/>
          <p:cNvPicPr preferRelativeResize="0"/>
          <p:nvPr/>
        </p:nvPicPr>
        <p:blipFill>
          <a:blip r:embed="rId4">
            <a:alphaModFix/>
          </a:blip>
          <a:stretch>
            <a:fillRect/>
          </a:stretch>
        </p:blipFill>
        <p:spPr>
          <a:xfrm>
            <a:off x="4772546" y="4449200"/>
            <a:ext cx="3376312" cy="2223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Parts Ordering Status </a:t>
            </a:r>
            <a:endParaRPr/>
          </a:p>
        </p:txBody>
      </p:sp>
      <p:sp>
        <p:nvSpPr>
          <p:cNvPr id="143" name="Google Shape;143;p8"/>
          <p:cNvSpPr txBox="1"/>
          <p:nvPr/>
        </p:nvSpPr>
        <p:spPr>
          <a:xfrm>
            <a:off x="2705400" y="4567151"/>
            <a:ext cx="3733200" cy="2124000"/>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355600" lvl="0" marL="457200" marR="0" rtl="0" algn="l">
              <a:spcBef>
                <a:spcPts val="0"/>
              </a:spcBef>
              <a:spcAft>
                <a:spcPts val="0"/>
              </a:spcAft>
              <a:buClr>
                <a:schemeClr val="dk1"/>
              </a:buClr>
              <a:buSzPts val="2000"/>
              <a:buChar char="●"/>
            </a:pPr>
            <a:r>
              <a:rPr lang="en-US" sz="2000">
                <a:solidFill>
                  <a:schemeClr val="dk1"/>
                </a:solidFill>
              </a:rPr>
              <a:t>Hysteresis Brakes</a:t>
            </a:r>
            <a:endParaRPr sz="2000">
              <a:solidFill>
                <a:schemeClr val="dk1"/>
              </a:solidFill>
            </a:endParaRPr>
          </a:p>
          <a:p>
            <a:pPr indent="0" lvl="0" marL="914400" marR="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Clr>
                <a:schemeClr val="dk1"/>
              </a:buClr>
              <a:buSzPts val="2000"/>
              <a:buChar char="●"/>
            </a:pPr>
            <a:r>
              <a:rPr lang="en-US" sz="2000">
                <a:solidFill>
                  <a:schemeClr val="dk1"/>
                </a:solidFill>
              </a:rPr>
              <a:t>Waiting on quote</a:t>
            </a:r>
            <a:endParaRPr sz="2000">
              <a:solidFill>
                <a:schemeClr val="dk1"/>
              </a:solidFil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4" name="Google Shape;144;p8"/>
          <p:cNvPicPr preferRelativeResize="0"/>
          <p:nvPr/>
        </p:nvPicPr>
        <p:blipFill>
          <a:blip r:embed="rId3">
            <a:alphaModFix/>
          </a:blip>
          <a:stretch>
            <a:fillRect/>
          </a:stretch>
        </p:blipFill>
        <p:spPr>
          <a:xfrm>
            <a:off x="2664775" y="1852877"/>
            <a:ext cx="2973611" cy="25618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Execution &amp; Plan </a:t>
            </a:r>
            <a:endParaRPr/>
          </a:p>
        </p:txBody>
      </p:sp>
      <p:pic>
        <p:nvPicPr>
          <p:cNvPr id="150" name="Google Shape;150;p9"/>
          <p:cNvPicPr preferRelativeResize="0"/>
          <p:nvPr/>
        </p:nvPicPr>
        <p:blipFill>
          <a:blip r:embed="rId3">
            <a:alphaModFix/>
          </a:blip>
          <a:stretch>
            <a:fillRect/>
          </a:stretch>
        </p:blipFill>
        <p:spPr>
          <a:xfrm>
            <a:off x="152400" y="1852877"/>
            <a:ext cx="8839204" cy="4190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Thanks and Gig’em!</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Overview</a:t>
            </a:r>
            <a:endParaRPr/>
          </a:p>
        </p:txBody>
      </p:sp>
      <p:sp>
        <p:nvSpPr>
          <p:cNvPr id="66" name="Google Shape;66;p2"/>
          <p:cNvSpPr txBox="1"/>
          <p:nvPr>
            <p:ph idx="1" type="body"/>
          </p:nvPr>
        </p:nvSpPr>
        <p:spPr>
          <a:xfrm>
            <a:off x="457200" y="2049275"/>
            <a:ext cx="4532100" cy="46374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45833"/>
              <a:buFont typeface="Arial"/>
              <a:buNone/>
            </a:pPr>
            <a:r>
              <a:rPr lang="en-US" sz="2400"/>
              <a:t>Conventional motor systems usually depend on sensored motor control to supply feedback, but these sensors can malfunction, particularly in unfavorable environments. There is an increasing need to simplify systems, improve dependability, and decrease cost expenses. On the other hand, with sensorless motor control, the drawback is that there is a lack of feedback at low speeds during startup. </a:t>
            </a:r>
            <a:endParaRPr sz="2400"/>
          </a:p>
          <a:p>
            <a:pPr indent="0" lvl="0" marL="0" rtl="0" algn="l">
              <a:spcBef>
                <a:spcPts val="0"/>
              </a:spcBef>
              <a:spcAft>
                <a:spcPts val="0"/>
              </a:spcAft>
              <a:buClr>
                <a:schemeClr val="dk1"/>
              </a:buClr>
              <a:buSzPct val="45833"/>
              <a:buFont typeface="Arial"/>
              <a:buNone/>
            </a:pPr>
            <a:r>
              <a:t/>
            </a:r>
            <a:endParaRPr sz="2400"/>
          </a:p>
          <a:p>
            <a:pPr indent="0" lvl="0" marL="0" rtl="0" algn="l">
              <a:spcBef>
                <a:spcPts val="0"/>
              </a:spcBef>
              <a:spcAft>
                <a:spcPts val="0"/>
              </a:spcAft>
              <a:buClr>
                <a:schemeClr val="dk1"/>
              </a:buClr>
              <a:buSzPct val="45833"/>
              <a:buFont typeface="Arial"/>
              <a:buNone/>
            </a:pPr>
            <a:r>
              <a:rPr lang="en-US" sz="2400"/>
              <a:t>Solution? </a:t>
            </a:r>
            <a:endParaRPr sz="2600"/>
          </a:p>
        </p:txBody>
      </p:sp>
      <p:pic>
        <p:nvPicPr>
          <p:cNvPr id="67" name="Google Shape;67;p2"/>
          <p:cNvPicPr preferRelativeResize="0"/>
          <p:nvPr/>
        </p:nvPicPr>
        <p:blipFill>
          <a:blip r:embed="rId3">
            <a:alphaModFix/>
          </a:blip>
          <a:stretch>
            <a:fillRect/>
          </a:stretch>
        </p:blipFill>
        <p:spPr>
          <a:xfrm>
            <a:off x="5968987" y="2444500"/>
            <a:ext cx="2866325" cy="2285500"/>
          </a:xfrm>
          <a:prstGeom prst="rect">
            <a:avLst/>
          </a:prstGeom>
          <a:noFill/>
          <a:ln>
            <a:noFill/>
          </a:ln>
        </p:spPr>
      </p:pic>
      <p:sp>
        <p:nvSpPr>
          <p:cNvPr id="68" name="Google Shape;68;p2"/>
          <p:cNvSpPr txBox="1"/>
          <p:nvPr/>
        </p:nvSpPr>
        <p:spPr>
          <a:xfrm>
            <a:off x="3104100" y="1560375"/>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888888"/>
                </a:solidFill>
              </a:rPr>
              <a:t>Problem</a:t>
            </a:r>
            <a:endParaRPr sz="2100">
              <a:solidFill>
                <a:srgbClr val="888888"/>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32e1a537fa9_0_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n-US"/>
              <a:t>Project Overview</a:t>
            </a:r>
            <a:endParaRPr/>
          </a:p>
        </p:txBody>
      </p:sp>
      <p:sp>
        <p:nvSpPr>
          <p:cNvPr id="75" name="Google Shape;75;g32e1a537fa9_0_2"/>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en-US"/>
              <a:t>Port solution</a:t>
            </a:r>
            <a:r>
              <a:rPr lang="en-US"/>
              <a:t> for sensorless motor control on one of TI’s newest c2000 devices with enhanced features, then add new features and conduct an array of tests on the software to determine what set of sensorless control parameters are most effective, creating benchmarks. </a:t>
            </a:r>
            <a:endParaRPr/>
          </a:p>
        </p:txBody>
      </p:sp>
      <p:sp>
        <p:nvSpPr>
          <p:cNvPr id="76" name="Google Shape;76;g32e1a537fa9_0_2"/>
          <p:cNvSpPr txBox="1"/>
          <p:nvPr/>
        </p:nvSpPr>
        <p:spPr>
          <a:xfrm>
            <a:off x="3072000" y="1574200"/>
            <a:ext cx="3000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100">
                <a:solidFill>
                  <a:srgbClr val="888888"/>
                </a:solidFill>
              </a:rPr>
              <a:t>Proposed Solution</a:t>
            </a:r>
            <a:endParaRPr sz="2100">
              <a:solidFill>
                <a:srgbClr val="8888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3269442d820_2_12"/>
          <p:cNvPicPr preferRelativeResize="0"/>
          <p:nvPr/>
        </p:nvPicPr>
        <p:blipFill>
          <a:blip r:embed="rId3">
            <a:alphaModFix/>
          </a:blip>
          <a:stretch>
            <a:fillRect/>
          </a:stretch>
        </p:blipFill>
        <p:spPr>
          <a:xfrm>
            <a:off x="3463950" y="0"/>
            <a:ext cx="5680051" cy="3594850"/>
          </a:xfrm>
          <a:prstGeom prst="rect">
            <a:avLst/>
          </a:prstGeom>
          <a:noFill/>
          <a:ln>
            <a:noFill/>
          </a:ln>
        </p:spPr>
      </p:pic>
      <p:pic>
        <p:nvPicPr>
          <p:cNvPr id="83" name="Google Shape;83;g3269442d820_2_12"/>
          <p:cNvPicPr preferRelativeResize="0"/>
          <p:nvPr/>
        </p:nvPicPr>
        <p:blipFill rotWithShape="1">
          <a:blip r:embed="rId4">
            <a:alphaModFix/>
          </a:blip>
          <a:srcRect b="13958" l="0" r="8491" t="8063"/>
          <a:stretch/>
        </p:blipFill>
        <p:spPr>
          <a:xfrm>
            <a:off x="3143025" y="3679625"/>
            <a:ext cx="5761426" cy="3178375"/>
          </a:xfrm>
          <a:prstGeom prst="rect">
            <a:avLst/>
          </a:prstGeom>
          <a:noFill/>
          <a:ln>
            <a:noFill/>
          </a:ln>
        </p:spPr>
      </p:pic>
      <p:sp>
        <p:nvSpPr>
          <p:cNvPr id="84" name="Google Shape;84;g3269442d820_2_12"/>
          <p:cNvSpPr txBox="1"/>
          <p:nvPr/>
        </p:nvSpPr>
        <p:spPr>
          <a:xfrm>
            <a:off x="219275" y="1352100"/>
            <a:ext cx="30453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403 developed system </a:t>
            </a:r>
            <a:endParaRPr sz="3200">
              <a:solidFill>
                <a:schemeClr val="dk1"/>
              </a:solidFill>
            </a:endParaRPr>
          </a:p>
        </p:txBody>
      </p:sp>
      <p:sp>
        <p:nvSpPr>
          <p:cNvPr id="85" name="Google Shape;85;g3269442d820_2_12"/>
          <p:cNvSpPr txBox="1"/>
          <p:nvPr/>
        </p:nvSpPr>
        <p:spPr>
          <a:xfrm>
            <a:off x="219275" y="4695975"/>
            <a:ext cx="31794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404 ported system </a:t>
            </a:r>
            <a:endParaRPr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269442d820_3_202"/>
          <p:cNvSpPr txBox="1"/>
          <p:nvPr>
            <p:ph type="title"/>
          </p:nvPr>
        </p:nvSpPr>
        <p:spPr>
          <a:xfrm>
            <a:off x="457200" y="7812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System Overview</a:t>
            </a:r>
            <a:endParaRPr/>
          </a:p>
        </p:txBody>
      </p:sp>
      <p:sp>
        <p:nvSpPr>
          <p:cNvPr id="91" name="Google Shape;91;g3269442d820_3_202"/>
          <p:cNvSpPr txBox="1"/>
          <p:nvPr/>
        </p:nvSpPr>
        <p:spPr>
          <a:xfrm>
            <a:off x="2886900" y="1292400"/>
            <a:ext cx="29358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100">
                <a:solidFill>
                  <a:srgbClr val="888888"/>
                </a:solidFill>
              </a:rPr>
              <a:t>Block diagram</a:t>
            </a:r>
            <a:endParaRPr sz="2100">
              <a:solidFill>
                <a:srgbClr val="888888"/>
              </a:solidFill>
            </a:endParaRPr>
          </a:p>
        </p:txBody>
      </p:sp>
      <p:pic>
        <p:nvPicPr>
          <p:cNvPr id="92" name="Google Shape;92;g3269442d820_3_202"/>
          <p:cNvPicPr preferRelativeResize="0"/>
          <p:nvPr/>
        </p:nvPicPr>
        <p:blipFill>
          <a:blip r:embed="rId3">
            <a:alphaModFix/>
          </a:blip>
          <a:stretch>
            <a:fillRect/>
          </a:stretch>
        </p:blipFill>
        <p:spPr>
          <a:xfrm>
            <a:off x="1055549" y="1859125"/>
            <a:ext cx="7032900" cy="4170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Major Project Changes for 404  </a:t>
            </a:r>
            <a:endParaRPr/>
          </a:p>
        </p:txBody>
      </p:sp>
      <p:sp>
        <p:nvSpPr>
          <p:cNvPr id="98" name="Google Shape;98;p4"/>
          <p:cNvSpPr txBox="1"/>
          <p:nvPr/>
        </p:nvSpPr>
        <p:spPr>
          <a:xfrm>
            <a:off x="1953300" y="2341525"/>
            <a:ext cx="5237400" cy="3755700"/>
          </a:xfrm>
          <a:prstGeom prst="rect">
            <a:avLst/>
          </a:prstGeom>
          <a:noFill/>
          <a:ln>
            <a:noFill/>
          </a:ln>
        </p:spPr>
        <p:txBody>
          <a:bodyPr anchorCtr="0" anchor="t" bIns="45700" lIns="91425" spcFirstLastPara="1" rIns="91425" wrap="square" tIns="45700">
            <a:spAutoFit/>
          </a:bodyPr>
          <a:lstStyle/>
          <a:p>
            <a:pPr indent="-355600" lvl="0" marL="457200" marR="0" rtl="0" algn="l">
              <a:spcBef>
                <a:spcPts val="0"/>
              </a:spcBef>
              <a:spcAft>
                <a:spcPts val="0"/>
              </a:spcAft>
              <a:buClr>
                <a:schemeClr val="dk1"/>
              </a:buClr>
              <a:buSzPts val="2000"/>
              <a:buChar char="●"/>
            </a:pPr>
            <a:r>
              <a:rPr lang="en-US" sz="2000">
                <a:solidFill>
                  <a:schemeClr val="dk1"/>
                </a:solidFill>
              </a:rPr>
              <a:t>Changing </a:t>
            </a:r>
            <a:r>
              <a:rPr lang="en-US" sz="2000">
                <a:solidFill>
                  <a:schemeClr val="dk1"/>
                </a:solidFill>
              </a:rPr>
              <a:t>subsystem</a:t>
            </a:r>
            <a:r>
              <a:rPr lang="en-US" sz="2000">
                <a:solidFill>
                  <a:schemeClr val="dk1"/>
                </a:solidFill>
              </a:rPr>
              <a:t> motor control solution to be a </a:t>
            </a:r>
            <a:r>
              <a:rPr lang="en-US" sz="2000">
                <a:solidFill>
                  <a:schemeClr val="dk1"/>
                </a:solidFill>
              </a:rPr>
              <a:t>stretch</a:t>
            </a:r>
            <a:r>
              <a:rPr lang="en-US" sz="2000">
                <a:solidFill>
                  <a:schemeClr val="dk1"/>
                </a:solidFill>
              </a:rPr>
              <a:t> goal</a:t>
            </a:r>
            <a:endParaRPr sz="2000">
              <a:solidFill>
                <a:schemeClr val="dk1"/>
              </a:solidFill>
            </a:endParaRPr>
          </a:p>
          <a:p>
            <a:pPr indent="0" lvl="0" marL="457200" marR="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Clr>
                <a:schemeClr val="dk1"/>
              </a:buClr>
              <a:buSzPts val="2000"/>
              <a:buChar char="●"/>
            </a:pPr>
            <a:r>
              <a:rPr lang="en-US" sz="2000">
                <a:solidFill>
                  <a:schemeClr val="dk1"/>
                </a:solidFill>
              </a:rPr>
              <a:t>Pivot to ported solution updates</a:t>
            </a:r>
            <a:endParaRPr sz="2000">
              <a:solidFill>
                <a:schemeClr val="dk1"/>
              </a:solidFill>
            </a:endParaRPr>
          </a:p>
          <a:p>
            <a:pPr indent="0" lvl="0" marL="457200" marR="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Clr>
                <a:schemeClr val="dk1"/>
              </a:buClr>
              <a:buSzPts val="2000"/>
              <a:buChar char="●"/>
            </a:pPr>
            <a:r>
              <a:rPr lang="en-US" sz="2000">
                <a:solidFill>
                  <a:schemeClr val="dk1"/>
                </a:solidFill>
              </a:rPr>
              <a:t>Working together to </a:t>
            </a:r>
            <a:r>
              <a:rPr lang="en-US" sz="2000">
                <a:solidFill>
                  <a:schemeClr val="dk1"/>
                </a:solidFill>
              </a:rPr>
              <a:t>develop</a:t>
            </a:r>
            <a:r>
              <a:rPr lang="en-US" sz="2000">
                <a:solidFill>
                  <a:schemeClr val="dk1"/>
                </a:solidFill>
              </a:rPr>
              <a:t> changes side by side </a:t>
            </a:r>
            <a:endParaRPr sz="2000">
              <a:solidFill>
                <a:schemeClr val="dk1"/>
              </a:solidFill>
            </a:endParaRPr>
          </a:p>
          <a:p>
            <a:pPr indent="0" lvl="0" marL="457200" marR="0" rtl="0" algn="l">
              <a:spcBef>
                <a:spcPts val="0"/>
              </a:spcBef>
              <a:spcAft>
                <a:spcPts val="0"/>
              </a:spcAft>
              <a:buNone/>
            </a:pPr>
            <a:r>
              <a:t/>
            </a:r>
            <a:endParaRPr sz="2000">
              <a:solidFill>
                <a:schemeClr val="dk1"/>
              </a:solidFill>
            </a:endParaRPr>
          </a:p>
          <a:p>
            <a:pPr indent="-355600" lvl="0" marL="457200" marR="0" rtl="0" algn="l">
              <a:spcBef>
                <a:spcPts val="0"/>
              </a:spcBef>
              <a:spcAft>
                <a:spcPts val="0"/>
              </a:spcAft>
              <a:buClr>
                <a:schemeClr val="dk1"/>
              </a:buClr>
              <a:buSzPts val="2000"/>
              <a:buChar char="●"/>
            </a:pPr>
            <a:r>
              <a:rPr lang="en-US" sz="2000">
                <a:solidFill>
                  <a:schemeClr val="dk1"/>
                </a:solidFill>
              </a:rPr>
              <a:t>Integrating</a:t>
            </a:r>
            <a:r>
              <a:rPr lang="en-US" sz="2000">
                <a:solidFill>
                  <a:schemeClr val="dk1"/>
                </a:solidFill>
              </a:rPr>
              <a:t> </a:t>
            </a:r>
            <a:r>
              <a:rPr lang="en-US" sz="2000">
                <a:solidFill>
                  <a:schemeClr val="dk1"/>
                </a:solidFill>
              </a:rPr>
              <a:t>Sysconfig</a:t>
            </a:r>
            <a:r>
              <a:rPr lang="en-US" sz="2000">
                <a:solidFill>
                  <a:schemeClr val="dk1"/>
                </a:solidFill>
              </a:rPr>
              <a:t> support after other testing is complete</a:t>
            </a:r>
            <a:endParaRPr sz="2000">
              <a:solidFill>
                <a:schemeClr val="dk1"/>
              </a:solidFill>
            </a:endParaRPr>
          </a:p>
          <a:p>
            <a:pPr indent="0" lvl="0" marL="0" marR="0" rtl="0" algn="l">
              <a:spcBef>
                <a:spcPts val="0"/>
              </a:spcBef>
              <a:spcAft>
                <a:spcPts val="0"/>
              </a:spcAft>
              <a:buNone/>
            </a:pPr>
            <a:r>
              <a:t/>
            </a:r>
            <a:endParaRPr sz="2000">
              <a:solidFill>
                <a:schemeClr val="dk1"/>
              </a:solidFil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a:t>
            </a:r>
            <a:r>
              <a:rPr lang="en-US"/>
              <a:t> </a:t>
            </a:r>
            <a:r>
              <a:rPr lang="en-US"/>
              <a:t> </a:t>
            </a:r>
            <a:endParaRPr/>
          </a:p>
        </p:txBody>
      </p:sp>
      <p:graphicFrame>
        <p:nvGraphicFramePr>
          <p:cNvPr id="104" name="Google Shape;104;p5"/>
          <p:cNvGraphicFramePr/>
          <p:nvPr/>
        </p:nvGraphicFramePr>
        <p:xfrm>
          <a:off x="1008175" y="2040825"/>
          <a:ext cx="3000000" cy="3000000"/>
        </p:xfrm>
        <a:graphic>
          <a:graphicData uri="http://schemas.openxmlformats.org/drawingml/2006/table">
            <a:tbl>
              <a:tblPr>
                <a:noFill/>
                <a:tableStyleId>{298790FD-F7BC-40A0-9EFB-510479CAC6AF}</a:tableStyleId>
              </a:tblPr>
              <a:tblGrid>
                <a:gridCol w="3563825"/>
                <a:gridCol w="3563825"/>
              </a:tblGrid>
              <a:tr h="381000">
                <a:tc>
                  <a:txBody>
                    <a:bodyPr/>
                    <a:lstStyle/>
                    <a:p>
                      <a:pPr indent="0" lvl="0" marL="0" rtl="0" algn="ctr">
                        <a:spcBef>
                          <a:spcPts val="0"/>
                        </a:spcBef>
                        <a:spcAft>
                          <a:spcPts val="0"/>
                        </a:spcAft>
                        <a:buClr>
                          <a:schemeClr val="dk1"/>
                        </a:buClr>
                        <a:buSzPts val="1100"/>
                        <a:buFont typeface="Arial"/>
                        <a:buNone/>
                      </a:pPr>
                      <a:r>
                        <a:rPr b="1" lang="en-US" sz="1800">
                          <a:solidFill>
                            <a:schemeClr val="dk1"/>
                          </a:solidFill>
                        </a:rPr>
                        <a:t>Milestones</a:t>
                      </a:r>
                      <a:endParaRPr b="1" sz="1800"/>
                    </a:p>
                  </a:txBody>
                  <a:tcPr marT="91425" marB="91425" marR="91425" marL="91425"/>
                </a:tc>
                <a:tc>
                  <a:txBody>
                    <a:bodyPr/>
                    <a:lstStyle/>
                    <a:p>
                      <a:pPr indent="0" lvl="0" marL="0" rtl="0" algn="ctr">
                        <a:spcBef>
                          <a:spcPts val="0"/>
                        </a:spcBef>
                        <a:spcAft>
                          <a:spcPts val="0"/>
                        </a:spcAft>
                        <a:buNone/>
                      </a:pPr>
                      <a:r>
                        <a:rPr b="1" lang="en-US" sz="1800"/>
                        <a:t>Progress</a:t>
                      </a:r>
                      <a:endParaRPr b="1" sz="1800"/>
                    </a:p>
                  </a:txBody>
                  <a:tcPr marT="91425" marB="91425" marR="91425" marL="91425"/>
                </a:tc>
              </a:tr>
              <a:tr h="381000">
                <a:tc>
                  <a:txBody>
                    <a:bodyPr/>
                    <a:lstStyle/>
                    <a:p>
                      <a:pPr indent="0" lvl="0" marL="0" rtl="0" algn="ctr">
                        <a:spcBef>
                          <a:spcPts val="0"/>
                        </a:spcBef>
                        <a:spcAft>
                          <a:spcPts val="0"/>
                        </a:spcAft>
                        <a:buNone/>
                      </a:pPr>
                      <a:r>
                        <a:rPr lang="en-US" sz="1800"/>
                        <a:t>Port motor control solution to F28P65x Board</a:t>
                      </a:r>
                      <a:endParaRPr sz="1800"/>
                    </a:p>
                  </a:txBody>
                  <a:tcPr marT="91425" marB="91425" marR="91425" marL="91425"/>
                </a:tc>
                <a:tc>
                  <a:txBody>
                    <a:bodyPr/>
                    <a:lstStyle/>
                    <a:p>
                      <a:pPr indent="0" lvl="0" marL="0" rtl="0" algn="ctr">
                        <a:spcBef>
                          <a:spcPts val="0"/>
                        </a:spcBef>
                        <a:spcAft>
                          <a:spcPts val="0"/>
                        </a:spcAft>
                        <a:buNone/>
                      </a:pPr>
                      <a:r>
                        <a:rPr lang="en-US" sz="1800"/>
                        <a:t>Resolving Final Errors</a:t>
                      </a:r>
                      <a:endParaRPr sz="1800"/>
                    </a:p>
                  </a:txBody>
                  <a:tcPr marT="91425" marB="91425" marR="91425" marL="91425"/>
                </a:tc>
              </a:tr>
              <a:tr h="381000">
                <a:tc>
                  <a:txBody>
                    <a:bodyPr/>
                    <a:lstStyle/>
                    <a:p>
                      <a:pPr indent="0" lvl="0" marL="0" rtl="0" algn="ctr">
                        <a:spcBef>
                          <a:spcPts val="0"/>
                        </a:spcBef>
                        <a:spcAft>
                          <a:spcPts val="0"/>
                        </a:spcAft>
                        <a:buNone/>
                      </a:pPr>
                      <a:r>
                        <a:rPr lang="en-US" sz="1800"/>
                        <a:t>Modify software for ADC resolution (12/16) bit</a:t>
                      </a:r>
                      <a:endParaRPr sz="1800"/>
                    </a:p>
                  </a:txBody>
                  <a:tcPr marT="91425" marB="91425" marR="91425" marL="91425"/>
                </a:tc>
                <a:tc>
                  <a:txBody>
                    <a:bodyPr/>
                    <a:lstStyle/>
                    <a:p>
                      <a:pPr indent="0" lvl="0" marL="0" rtl="0" algn="ctr">
                        <a:spcBef>
                          <a:spcPts val="0"/>
                        </a:spcBef>
                        <a:spcAft>
                          <a:spcPts val="0"/>
                        </a:spcAft>
                        <a:buNone/>
                      </a:pPr>
                      <a:r>
                        <a:rPr lang="en-US" sz="1800"/>
                        <a:t>Future</a:t>
                      </a:r>
                      <a:endParaRPr sz="1800"/>
                    </a:p>
                  </a:txBody>
                  <a:tcPr marT="91425" marB="91425" marR="91425" marL="91425"/>
                </a:tc>
              </a:tr>
              <a:tr h="381000">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Modify software to run using 32/64 bit floating point</a:t>
                      </a:r>
                      <a:endParaRPr sz="1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Future</a:t>
                      </a:r>
                      <a:endParaRPr sz="1800">
                        <a:solidFill>
                          <a:schemeClr val="dk1"/>
                        </a:solidFill>
                      </a:endParaRPr>
                    </a:p>
                    <a:p>
                      <a:pPr indent="0" lvl="0" marL="0" rtl="0" algn="ctr">
                        <a:spcBef>
                          <a:spcPts val="0"/>
                        </a:spcBef>
                        <a:spcAft>
                          <a:spcPts val="0"/>
                        </a:spcAft>
                        <a:buNone/>
                      </a:pPr>
                      <a:r>
                        <a:t/>
                      </a:r>
                      <a:endParaRPr sz="1800"/>
                    </a:p>
                  </a:txBody>
                  <a:tcPr marT="91425" marB="91425" marR="91425" marL="91425"/>
                </a:tc>
              </a:tr>
              <a:tr h="381000">
                <a:tc>
                  <a:txBody>
                    <a:bodyPr/>
                    <a:lstStyle/>
                    <a:p>
                      <a:pPr indent="0" lvl="0" marL="0" rtl="0" algn="ctr">
                        <a:spcBef>
                          <a:spcPts val="0"/>
                        </a:spcBef>
                        <a:spcAft>
                          <a:spcPts val="0"/>
                        </a:spcAft>
                        <a:buNone/>
                      </a:pPr>
                      <a:r>
                        <a:rPr lang="en-US" sz="1800"/>
                        <a:t>Modify software to enable oversampling </a:t>
                      </a:r>
                      <a:endParaRPr sz="1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Future</a:t>
                      </a:r>
                      <a:endParaRPr sz="1800">
                        <a:solidFill>
                          <a:schemeClr val="dk1"/>
                        </a:solidFill>
                      </a:endParaRPr>
                    </a:p>
                    <a:p>
                      <a:pPr indent="0" lvl="0" marL="0" rtl="0" algn="ctr">
                        <a:spcBef>
                          <a:spcPts val="0"/>
                        </a:spcBef>
                        <a:spcAft>
                          <a:spcPts val="0"/>
                        </a:spcAft>
                        <a:buNone/>
                      </a:pPr>
                      <a:r>
                        <a:t/>
                      </a:r>
                      <a:endParaRPr sz="1800"/>
                    </a:p>
                  </a:txBody>
                  <a:tcPr marT="91425" marB="91425" marR="91425" marL="91425"/>
                </a:tc>
              </a:tr>
              <a:tr h="381000">
                <a:tc>
                  <a:txBody>
                    <a:bodyPr/>
                    <a:lstStyle/>
                    <a:p>
                      <a:pPr indent="0" lvl="0" marL="0" rtl="0" algn="ctr">
                        <a:spcBef>
                          <a:spcPts val="0"/>
                        </a:spcBef>
                        <a:spcAft>
                          <a:spcPts val="0"/>
                        </a:spcAft>
                        <a:buNone/>
                      </a:pPr>
                      <a:r>
                        <a:rPr lang="en-US" sz="1800"/>
                        <a:t>Run Tests on motor control </a:t>
                      </a:r>
                      <a:r>
                        <a:rPr lang="en-US" sz="1800"/>
                        <a:t>performance</a:t>
                      </a:r>
                      <a:r>
                        <a:rPr lang="en-US" sz="1800"/>
                        <a:t> </a:t>
                      </a:r>
                      <a:endParaRPr sz="18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1800">
                          <a:solidFill>
                            <a:schemeClr val="dk1"/>
                          </a:solidFill>
                        </a:rPr>
                        <a:t>Future</a:t>
                      </a:r>
                      <a:endParaRPr sz="1800">
                        <a:solidFill>
                          <a:schemeClr val="dk1"/>
                        </a:solidFill>
                      </a:endParaRPr>
                    </a:p>
                    <a:p>
                      <a:pPr indent="0" lvl="0" marL="0" rtl="0" algn="ctr">
                        <a:spcBef>
                          <a:spcPts val="0"/>
                        </a:spcBef>
                        <a:spcAft>
                          <a:spcPts val="0"/>
                        </a:spcAft>
                        <a:buNone/>
                      </a:pPr>
                      <a:r>
                        <a:t/>
                      </a:r>
                      <a:endParaRPr sz="1800"/>
                    </a:p>
                  </a:txBody>
                  <a:tcPr marT="91425" marB="91425" marR="91425" marL="91425"/>
                </a:tc>
              </a:tr>
              <a:tr h="381000">
                <a:tc>
                  <a:txBody>
                    <a:bodyPr/>
                    <a:lstStyle/>
                    <a:p>
                      <a:pPr indent="0" lvl="0" marL="0" rtl="0" algn="ctr">
                        <a:spcBef>
                          <a:spcPts val="0"/>
                        </a:spcBef>
                        <a:spcAft>
                          <a:spcPts val="0"/>
                        </a:spcAft>
                        <a:buNone/>
                      </a:pPr>
                      <a:r>
                        <a:rPr lang="en-US" sz="1800"/>
                        <a:t>Enable sysconfig support</a:t>
                      </a:r>
                      <a:endParaRPr sz="1800"/>
                    </a:p>
                  </a:txBody>
                  <a:tcPr marT="91425" marB="91425" marR="91425" marL="91425"/>
                </a:tc>
                <a:tc>
                  <a:txBody>
                    <a:bodyPr/>
                    <a:lstStyle/>
                    <a:p>
                      <a:pPr indent="0" lvl="0" marL="0" rtl="0" algn="ctr">
                        <a:spcBef>
                          <a:spcPts val="0"/>
                        </a:spcBef>
                        <a:spcAft>
                          <a:spcPts val="0"/>
                        </a:spcAft>
                        <a:buNone/>
                      </a:pPr>
                      <a:r>
                        <a:rPr lang="en-US" sz="1800"/>
                        <a:t>Stretch goal</a:t>
                      </a:r>
                      <a:endParaRPr sz="18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Solution Porting</a:t>
            </a:r>
            <a:endParaRPr/>
          </a:p>
          <a:p>
            <a:pPr indent="0" lvl="0" marL="0" rtl="0" algn="ctr">
              <a:lnSpc>
                <a:spcPct val="115000"/>
              </a:lnSpc>
              <a:spcBef>
                <a:spcPts val="0"/>
              </a:spcBef>
              <a:spcAft>
                <a:spcPts val="0"/>
              </a:spcAft>
              <a:buClr>
                <a:schemeClr val="dk1"/>
              </a:buClr>
              <a:buSzPts val="990"/>
              <a:buFont typeface="Arial"/>
              <a:buNone/>
            </a:pPr>
            <a:r>
              <a:rPr lang="en-US" sz="1720"/>
              <a:t>Tyler Hawkins</a:t>
            </a:r>
            <a:endParaRPr sz="2980"/>
          </a:p>
        </p:txBody>
      </p:sp>
      <p:graphicFrame>
        <p:nvGraphicFramePr>
          <p:cNvPr id="110" name="Google Shape;110;p6"/>
          <p:cNvGraphicFramePr/>
          <p:nvPr/>
        </p:nvGraphicFramePr>
        <p:xfrm>
          <a:off x="685800" y="1985125"/>
          <a:ext cx="3000000" cy="3000000"/>
        </p:xfrm>
        <a:graphic>
          <a:graphicData uri="http://schemas.openxmlformats.org/drawingml/2006/table">
            <a:tbl>
              <a:tblPr>
                <a:noFill/>
                <a:tableStyleId>{2E9AD4A9-BE96-4BF8-B389-699911B39D04}</a:tableStyleId>
              </a:tblPr>
              <a:tblGrid>
                <a:gridCol w="3886200"/>
                <a:gridCol w="3886200"/>
              </a:tblGrid>
              <a:tr h="58545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10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586025">
                <a:tc>
                  <a:txBody>
                    <a:bodyPr/>
                    <a:lstStyle/>
                    <a:p>
                      <a:pPr indent="-342900" lvl="0" marL="457200" marR="0" rtl="0" algn="l">
                        <a:spcBef>
                          <a:spcPts val="0"/>
                        </a:spcBef>
                        <a:spcAft>
                          <a:spcPts val="0"/>
                        </a:spcAft>
                        <a:buSzPts val="1800"/>
                        <a:buChar char="●"/>
                      </a:pPr>
                      <a:r>
                        <a:rPr lang="en-US" sz="1800"/>
                        <a:t>Able to run older motor control solution</a:t>
                      </a:r>
                      <a:endParaRPr sz="1800"/>
                    </a:p>
                    <a:p>
                      <a:pPr indent="0" lvl="0" marL="457200" marR="0" rtl="0" algn="l">
                        <a:spcBef>
                          <a:spcPts val="0"/>
                        </a:spcBef>
                        <a:spcAft>
                          <a:spcPts val="0"/>
                        </a:spcAft>
                        <a:buNone/>
                      </a:pPr>
                      <a:r>
                        <a:t/>
                      </a:r>
                      <a:endParaRPr sz="1800"/>
                    </a:p>
                    <a:p>
                      <a:pPr indent="-342900" lvl="0" marL="457200" marR="0" rtl="0" algn="l">
                        <a:spcBef>
                          <a:spcPts val="0"/>
                        </a:spcBef>
                        <a:spcAft>
                          <a:spcPts val="0"/>
                        </a:spcAft>
                        <a:buSzPts val="1800"/>
                        <a:buChar char="●"/>
                      </a:pPr>
                      <a:r>
                        <a:rPr lang="en-US" sz="1800"/>
                        <a:t>No </a:t>
                      </a:r>
                      <a:r>
                        <a:rPr lang="en-US" sz="1800"/>
                        <a:t>compiling</a:t>
                      </a:r>
                      <a:r>
                        <a:rPr lang="en-US" sz="1800"/>
                        <a:t> errors </a:t>
                      </a:r>
                      <a:r>
                        <a:rPr lang="en-US" sz="1800"/>
                        <a:t>occur</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Ported solution is currently not </a:t>
                      </a:r>
                      <a:r>
                        <a:rPr lang="en-US" sz="1800"/>
                        <a:t>operational </a:t>
                      </a:r>
                      <a:endParaRPr sz="1800"/>
                    </a:p>
                    <a:p>
                      <a:pPr indent="0" lvl="0" marL="457200" marR="0" rtl="0" algn="l">
                        <a:spcBef>
                          <a:spcPts val="0"/>
                        </a:spcBef>
                        <a:spcAft>
                          <a:spcPts val="0"/>
                        </a:spcAft>
                        <a:buNone/>
                      </a:pPr>
                      <a:r>
                        <a:t/>
                      </a:r>
                      <a:endParaRPr sz="1800"/>
                    </a:p>
                    <a:p>
                      <a:pPr indent="-342900" lvl="0" marL="457200" marR="0" rtl="0" algn="l">
                        <a:spcBef>
                          <a:spcPts val="0"/>
                        </a:spcBef>
                        <a:spcAft>
                          <a:spcPts val="0"/>
                        </a:spcAft>
                        <a:buSzPts val="1800"/>
                        <a:buChar char="●"/>
                      </a:pPr>
                      <a:r>
                        <a:rPr lang="en-US" sz="1800"/>
                        <a:t>Get motor control solution fully functional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11" name="Google Shape;111;p6"/>
          <p:cNvSpPr txBox="1"/>
          <p:nvPr/>
        </p:nvSpPr>
        <p:spPr>
          <a:xfrm>
            <a:off x="1533235" y="5015346"/>
            <a:ext cx="634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12" name="Google Shape;112;p6"/>
          <p:cNvPicPr preferRelativeResize="0"/>
          <p:nvPr/>
        </p:nvPicPr>
        <p:blipFill rotWithShape="1">
          <a:blip r:embed="rId3">
            <a:alphaModFix/>
          </a:blip>
          <a:srcRect b="0" l="0" r="0" t="0"/>
          <a:stretch/>
        </p:blipFill>
        <p:spPr>
          <a:xfrm>
            <a:off x="1194350" y="4343525"/>
            <a:ext cx="2252100" cy="2352151"/>
          </a:xfrm>
          <a:prstGeom prst="rect">
            <a:avLst/>
          </a:prstGeom>
          <a:noFill/>
          <a:ln>
            <a:noFill/>
          </a:ln>
        </p:spPr>
      </p:pic>
      <p:pic>
        <p:nvPicPr>
          <p:cNvPr id="113" name="Google Shape;113;p6"/>
          <p:cNvPicPr preferRelativeResize="0"/>
          <p:nvPr/>
        </p:nvPicPr>
        <p:blipFill rotWithShape="1">
          <a:blip r:embed="rId4">
            <a:alphaModFix/>
          </a:blip>
          <a:srcRect b="0" l="0" r="0" t="0"/>
          <a:stretch/>
        </p:blipFill>
        <p:spPr>
          <a:xfrm>
            <a:off x="5199575" y="4499254"/>
            <a:ext cx="1566400" cy="2040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269442d820_2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PWM Subsystem  </a:t>
            </a:r>
            <a:endParaRPr/>
          </a:p>
          <a:p>
            <a:pPr indent="0" lvl="0" marL="0" rtl="0" algn="ctr">
              <a:lnSpc>
                <a:spcPct val="115000"/>
              </a:lnSpc>
              <a:spcBef>
                <a:spcPts val="0"/>
              </a:spcBef>
              <a:spcAft>
                <a:spcPts val="0"/>
              </a:spcAft>
              <a:buClr>
                <a:schemeClr val="dk1"/>
              </a:buClr>
              <a:buSzPts val="990"/>
              <a:buFont typeface="Arial"/>
              <a:buNone/>
            </a:pPr>
            <a:r>
              <a:rPr lang="en-US" sz="1720"/>
              <a:t>Tamara Basfar</a:t>
            </a:r>
            <a:endParaRPr sz="2980"/>
          </a:p>
        </p:txBody>
      </p:sp>
      <p:graphicFrame>
        <p:nvGraphicFramePr>
          <p:cNvPr id="119" name="Google Shape;119;g3269442d820_2_0"/>
          <p:cNvGraphicFramePr/>
          <p:nvPr/>
        </p:nvGraphicFramePr>
        <p:xfrm>
          <a:off x="685800" y="1952075"/>
          <a:ext cx="3000000" cy="3000000"/>
        </p:xfrm>
        <a:graphic>
          <a:graphicData uri="http://schemas.openxmlformats.org/drawingml/2006/table">
            <a:tbl>
              <a:tblPr>
                <a:noFill/>
                <a:tableStyleId>{2E9AD4A9-BE96-4BF8-B389-699911B39D04}</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6</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pwm runs with no errors</a:t>
                      </a:r>
                      <a:endParaRPr sz="1800"/>
                    </a:p>
                    <a:p>
                      <a:pPr indent="-342900" lvl="0" marL="457200" marR="0" rtl="0" algn="l">
                        <a:spcBef>
                          <a:spcPts val="0"/>
                        </a:spcBef>
                        <a:spcAft>
                          <a:spcPts val="0"/>
                        </a:spcAft>
                        <a:buSzPts val="1800"/>
                        <a:buChar char="●"/>
                      </a:pPr>
                      <a:r>
                        <a:rPr lang="en-US" sz="1800"/>
                        <a:t>real time control gained </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debug the pwm section of the ported solution and validate it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20" name="Google Shape;120;g3269442d820_2_0"/>
          <p:cNvPicPr preferRelativeResize="0"/>
          <p:nvPr/>
        </p:nvPicPr>
        <p:blipFill>
          <a:blip r:embed="rId3">
            <a:alphaModFix/>
          </a:blip>
          <a:stretch>
            <a:fillRect/>
          </a:stretch>
        </p:blipFill>
        <p:spPr>
          <a:xfrm>
            <a:off x="4800808" y="4326976"/>
            <a:ext cx="4566641" cy="2568701"/>
          </a:xfrm>
          <a:prstGeom prst="rect">
            <a:avLst/>
          </a:prstGeom>
          <a:noFill/>
          <a:ln>
            <a:noFill/>
          </a:ln>
        </p:spPr>
      </p:pic>
      <p:pic>
        <p:nvPicPr>
          <p:cNvPr id="121" name="Google Shape;121;g3269442d820_2_0"/>
          <p:cNvPicPr preferRelativeResize="0"/>
          <p:nvPr/>
        </p:nvPicPr>
        <p:blipFill rotWithShape="1">
          <a:blip r:embed="rId4">
            <a:alphaModFix/>
          </a:blip>
          <a:srcRect b="-6375" l="28173" r="7678" t="12346"/>
          <a:stretch/>
        </p:blipFill>
        <p:spPr>
          <a:xfrm>
            <a:off x="44375" y="4580125"/>
            <a:ext cx="4756424" cy="1620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